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DA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54" autoAdjust="0"/>
    <p:restoredTop sz="94660"/>
  </p:normalViewPr>
  <p:slideViewPr>
    <p:cSldViewPr snapToGrid="0">
      <p:cViewPr>
        <p:scale>
          <a:sx n="118" d="100"/>
          <a:sy n="118" d="100"/>
        </p:scale>
        <p:origin x="-102" y="-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2F5AB-D38C-419F-A6E9-D60EC9C68071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0B32B-4C7C-49EE-876A-DFA258AAD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717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4D48-7FAF-47EF-871F-2978CE17CDE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04E9-0B90-4144-82EC-61B9A3FA60D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586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4D48-7FAF-47EF-871F-2978CE17CDE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04E9-0B90-4144-82EC-61B9A3FA6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609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4D48-7FAF-47EF-871F-2978CE17CDE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04E9-0B90-4144-82EC-61B9A3FA6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279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4D48-7FAF-47EF-871F-2978CE17CDE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04E9-0B90-4144-82EC-61B9A3FA60D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5069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4D48-7FAF-47EF-871F-2978CE17CDE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04E9-0B90-4144-82EC-61B9A3FA6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372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4D48-7FAF-47EF-871F-2978CE17CDE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04E9-0B90-4144-82EC-61B9A3FA6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781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4D48-7FAF-47EF-871F-2978CE17CDE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04E9-0B90-4144-82EC-61B9A3FA6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055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4D48-7FAF-47EF-871F-2978CE17CDE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04E9-0B90-4144-82EC-61B9A3FA6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694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4D48-7FAF-47EF-871F-2978CE17CDE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04E9-0B90-4144-82EC-61B9A3FA6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84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4D48-7FAF-47EF-871F-2978CE17CDE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04E9-0B90-4144-82EC-61B9A3FA6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97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4D48-7FAF-47EF-871F-2978CE17CDE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04E9-0B90-4144-82EC-61B9A3FA6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10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4D48-7FAF-47EF-871F-2978CE17CDE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04E9-0B90-4144-82EC-61B9A3FA6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81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4D48-7FAF-47EF-871F-2978CE17CDE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04E9-0B90-4144-82EC-61B9A3FA6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92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4D48-7FAF-47EF-871F-2978CE17CDE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04E9-0B90-4144-82EC-61B9A3FA6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540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4D48-7FAF-47EF-871F-2978CE17CDE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04E9-0B90-4144-82EC-61B9A3FA6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34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4D48-7FAF-47EF-871F-2978CE17CDE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04E9-0B90-4144-82EC-61B9A3FA6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49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4D48-7FAF-47EF-871F-2978CE17CDE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04E9-0B90-4144-82EC-61B9A3FA6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13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233061" y="-1"/>
            <a:ext cx="1095302" cy="1447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AC74D48-7FAF-47EF-871F-2978CE17CDE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1613" y="253155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04E9-0B90-4144-82EC-61B9A3FA60D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Овал 20"/>
          <p:cNvSpPr/>
          <p:nvPr userDrawn="1"/>
        </p:nvSpPr>
        <p:spPr>
          <a:xfrm>
            <a:off x="10319541" y="297655"/>
            <a:ext cx="918000" cy="853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887" y="305256"/>
            <a:ext cx="905650" cy="837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9440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B32901A-6F08-E40A-5F74-60409CE9DC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indent="450215"/>
            <a:r>
              <a:rPr lang="ru-RU" sz="2800" b="1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ЗАКОНОДАТЕЛЬНЫЕ </a:t>
            </a:r>
            <a:r>
              <a:rPr lang="ru-RU" sz="2800" b="1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ФАКТОРЫ </a:t>
            </a:r>
            <a:r>
              <a:rPr lang="ru-RU" sz="2800" b="1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СЕМЕЙНОЙ ДИНАМИКИ: </a:t>
            </a:r>
            <a:br>
              <a:rPr lang="ru-RU" sz="2800" b="1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800" b="1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ОПЫТ РЕГУЛИРОВАНИЯ В ПУБЛИЧНОЙ ВЛАСТИ ХАБАРОВСКОГО КРАЯ</a:t>
            </a:r>
            <a:endParaRPr lang="ru-RU" sz="7200" b="1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20D0CA2-DAA3-0171-B9AB-6D56C05F88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4777379"/>
            <a:ext cx="9540053" cy="1334053"/>
          </a:xfrm>
        </p:spPr>
        <p:txBody>
          <a:bodyPr>
            <a:noAutofit/>
          </a:bodyPr>
          <a:lstStyle/>
          <a:p>
            <a:pPr algn="r"/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800" i="1" dirty="0" err="1">
                <a:latin typeface="Verdana" panose="020B0604030504040204" pitchFamily="34" charset="0"/>
                <a:ea typeface="Verdana" panose="020B0604030504040204" pitchFamily="34" charset="0"/>
              </a:rPr>
              <a:t>Зикунова</a:t>
            </a:r>
            <a:r>
              <a:rPr lang="ru-RU" sz="1800" i="1" dirty="0">
                <a:latin typeface="Verdana" panose="020B0604030504040204" pitchFamily="34" charset="0"/>
                <a:ea typeface="Verdana" panose="020B0604030504040204" pitchFamily="34" charset="0"/>
              </a:rPr>
              <a:t> Ирина Валериевна, 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800" i="1" dirty="0">
                <a:latin typeface="Verdana" panose="020B0604030504040204" pitchFamily="34" charset="0"/>
                <a:ea typeface="Verdana" panose="020B0604030504040204" pitchFamily="34" charset="0"/>
              </a:rPr>
              <a:t>председатель Законодательной думы</a:t>
            </a:r>
          </a:p>
          <a:p>
            <a:pPr algn="r"/>
            <a:r>
              <a:rPr lang="ru-RU" sz="1800" i="1" dirty="0">
                <a:latin typeface="Verdana" panose="020B0604030504040204" pitchFamily="34" charset="0"/>
                <a:ea typeface="Verdana" panose="020B0604030504040204" pitchFamily="34" charset="0"/>
              </a:rPr>
              <a:t> Хабаровского края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ru-RU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81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C038A2D-3D36-C72B-106A-FEE80FA43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latin typeface="Verdana" panose="020B0604030504040204" pitchFamily="34" charset="0"/>
                <a:ea typeface="Verdana" panose="020B0604030504040204" pitchFamily="34" charset="0"/>
              </a:rPr>
              <a:t>ЭКОНОМИЧЕСКАЯ ПОДДЕРЖКА МОЛОДЫХ СЕМЕЙ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7FF9F22-9AEA-611E-64A7-8A8F89CBD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596926" cy="4365467"/>
          </a:xfrm>
        </p:spPr>
        <p:txBody>
          <a:bodyPr>
            <a:normAutofit/>
          </a:bodyPr>
          <a:lstStyle/>
          <a:p>
            <a:pPr indent="449580" algn="just">
              <a:lnSpc>
                <a:spcPct val="95000"/>
              </a:lnSpc>
              <a:spcBef>
                <a:spcPts val="1800"/>
              </a:spcBef>
            </a:pPr>
            <a:r>
              <a:rPr lang="ru-RU" i="1" dirty="0">
                <a:latin typeface="Verdana" panose="020B0604030504040204" pitchFamily="34" charset="0"/>
                <a:ea typeface="Verdana" panose="020B0604030504040204" pitchFamily="34" charset="0"/>
              </a:rPr>
              <a:t>В</a:t>
            </a:r>
            <a:r>
              <a:rPr lang="ru-RU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ажно отдельно позиционировать законодательные основы поддержки молодёжного предпринимательства</a:t>
            </a:r>
          </a:p>
          <a:p>
            <a:pPr indent="449580" algn="just">
              <a:lnSpc>
                <a:spcPct val="95000"/>
              </a:lnSpc>
              <a:spcBef>
                <a:spcPts val="1800"/>
              </a:spcBef>
            </a:pPr>
            <a:r>
              <a:rPr lang="ru-RU" i="1" dirty="0">
                <a:latin typeface="Verdana" panose="020B0604030504040204" pitchFamily="34" charset="0"/>
                <a:ea typeface="Verdana" panose="020B0604030504040204" pitchFamily="34" charset="0"/>
              </a:rPr>
              <a:t>И</a:t>
            </a:r>
            <a:r>
              <a:rPr lang="ru-RU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нструмент поощрения молодежного предпринимательства </a:t>
            </a:r>
            <a:r>
              <a:rPr lang="ru-RU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в </a:t>
            </a:r>
            <a:r>
              <a:rPr lang="ru-RU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крае сегодня </a:t>
            </a:r>
            <a:r>
              <a:rPr lang="ru-RU" i="1" dirty="0">
                <a:latin typeface="Verdana" panose="020B0604030504040204" pitchFamily="34" charset="0"/>
                <a:ea typeface="Verdana" panose="020B0604030504040204" pitchFamily="34" charset="0"/>
              </a:rPr>
              <a:t>– </a:t>
            </a:r>
            <a:r>
              <a:rPr lang="ru-RU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грантовая поддержка </a:t>
            </a:r>
            <a:r>
              <a:rPr lang="ru-RU" i="1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стартапов</a:t>
            </a:r>
            <a:r>
              <a:rPr lang="ru-RU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в рамках регионального проекта «Создание условий для легкого старта </a:t>
            </a:r>
            <a:r>
              <a:rPr lang="ru-RU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и </a:t>
            </a:r>
            <a:r>
              <a:rPr lang="ru-RU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комфортного ведения бизнеса» субъектам МСП, созданным физическими лицами в возрасте до 25 лет </a:t>
            </a:r>
            <a:r>
              <a:rPr lang="ru-RU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включительно </a:t>
            </a:r>
            <a:endParaRPr lang="ru-RU" i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449580" algn="just">
              <a:lnSpc>
                <a:spcPct val="95000"/>
              </a:lnSpc>
              <a:spcBef>
                <a:spcPts val="1800"/>
              </a:spcBef>
            </a:pPr>
            <a:r>
              <a:rPr lang="ru-RU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Разработка специализированных норм поддержки трудовой </a:t>
            </a:r>
            <a:r>
              <a:rPr lang="ru-RU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и </a:t>
            </a:r>
            <a:r>
              <a:rPr lang="ru-RU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предпринимательской деятельности семейной молодежи является перспективной задачей </a:t>
            </a:r>
          </a:p>
          <a:p>
            <a:pPr indent="449580" algn="just">
              <a:lnSpc>
                <a:spcPct val="95000"/>
              </a:lnSpc>
              <a:spcBef>
                <a:spcPts val="1800"/>
              </a:spcBef>
            </a:pPr>
            <a:r>
              <a:rPr lang="ru-RU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Решение данной задачи поможет снять текущие проблемы молодой семьи, молодежной мобильности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85281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CFD55AA7-1F3C-EF57-ED63-D81E927E8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6" y="998209"/>
            <a:ext cx="8825657" cy="1915647"/>
          </a:xfrm>
        </p:spPr>
        <p:txBody>
          <a:bodyPr/>
          <a:lstStyle/>
          <a:p>
            <a:pPr algn="r"/>
            <a:r>
              <a:rPr lang="ru-RU" i="1" dirty="0">
                <a:latin typeface="Verdana" panose="020B0604030504040204" pitchFamily="34" charset="0"/>
                <a:ea typeface="Verdana" panose="020B0604030504040204" pitchFamily="34" charset="0"/>
              </a:rPr>
              <a:t>Спасибо за внимание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704E2D83-A74F-C073-DB8E-BC0066E2A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955" y="4213184"/>
            <a:ext cx="9840994" cy="1273215"/>
          </a:xfrm>
        </p:spPr>
        <p:txBody>
          <a:bodyPr>
            <a:normAutofit/>
          </a:bodyPr>
          <a:lstStyle/>
          <a:p>
            <a:pPr algn="r"/>
            <a:r>
              <a:rPr lang="ru-RU" dirty="0" err="1"/>
              <a:t>Зикунова</a:t>
            </a:r>
            <a:r>
              <a:rPr lang="ru-RU" dirty="0"/>
              <a:t> Ирина Валериевна</a:t>
            </a:r>
            <a:endParaRPr lang="en-US" dirty="0"/>
          </a:p>
          <a:p>
            <a:pPr algn="r"/>
            <a:r>
              <a:rPr lang="en-US" i="1" dirty="0" err="1">
                <a:latin typeface="Verdana" panose="020B0604030504040204" pitchFamily="34" charset="0"/>
                <a:ea typeface="Verdana" panose="020B0604030504040204" pitchFamily="34" charset="0"/>
              </a:rPr>
              <a:t>Zikunova@mail.Ru</a:t>
            </a:r>
            <a:endParaRPr lang="en-US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r>
              <a:rPr lang="en-US" i="1" dirty="0" err="1">
                <a:latin typeface="Verdana" panose="020B0604030504040204" pitchFamily="34" charset="0"/>
                <a:ea typeface="Verdana" panose="020B0604030504040204" pitchFamily="34" charset="0"/>
              </a:rPr>
              <a:t>Www.Duma.Khv.Ru</a:t>
            </a:r>
            <a:endParaRPr lang="ru-RU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98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7685AAA-0726-82D3-3F45-C1301CF01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>
                <a:latin typeface="Verdana" panose="020B0604030504040204" pitchFamily="34" charset="0"/>
                <a:ea typeface="Verdana" panose="020B0604030504040204" pitchFamily="34" charset="0"/>
              </a:rPr>
              <a:t>СЕМЕЙНАЯ ФИЛОСОФИЯ ПОРЕФОРМЕННОГО ПОКОЛЕНИЯ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43F2126-8F4F-1103-1C6B-4D9BCFEE7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515" y="1985133"/>
            <a:ext cx="10382491" cy="4397081"/>
          </a:xfrm>
        </p:spPr>
        <p:txBody>
          <a:bodyPr>
            <a:noAutofit/>
          </a:bodyPr>
          <a:lstStyle/>
          <a:p>
            <a:r>
              <a:rPr lang="ru-RU" sz="1900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позднее формирование </a:t>
            </a:r>
            <a:r>
              <a:rPr lang="ru-RU" sz="1900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семьи</a:t>
            </a:r>
            <a:endParaRPr lang="ru-RU" sz="1900" i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900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отсутствие стремления к юридическому оформлению брачных </a:t>
            </a:r>
            <a:r>
              <a:rPr lang="ru-RU" sz="1900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отношений </a:t>
            </a:r>
            <a:endParaRPr lang="ru-RU" sz="1900" i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900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низкая общественная активность</a:t>
            </a:r>
          </a:p>
          <a:p>
            <a:r>
              <a:rPr lang="ru-RU" sz="1900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закрытый круг </a:t>
            </a:r>
            <a:r>
              <a:rPr lang="ru-RU" sz="1900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общения</a:t>
            </a:r>
            <a:endParaRPr lang="ru-RU" sz="1900" i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900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дистанция между членами семьи </a:t>
            </a:r>
          </a:p>
          <a:p>
            <a:r>
              <a:rPr lang="ru-RU" sz="1900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психологические нагрузки на </a:t>
            </a:r>
            <a:r>
              <a:rPr lang="ru-RU" sz="1900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семьи </a:t>
            </a:r>
            <a:endParaRPr lang="ru-RU" sz="1900" i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900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приоритет материального базиса над потребностью в духовной </a:t>
            </a:r>
            <a:r>
              <a:rPr lang="ru-RU" sz="1900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поддержке</a:t>
            </a:r>
            <a:endParaRPr lang="ru-RU" sz="1900" i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900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идеи космополитизма,  дауншифтинга, чайлд-фри </a:t>
            </a:r>
          </a:p>
          <a:p>
            <a:r>
              <a:rPr lang="ru-RU" sz="1900" i="1" dirty="0">
                <a:latin typeface="Verdana" panose="020B0604030504040204" pitchFamily="34" charset="0"/>
                <a:ea typeface="Verdana" panose="020B0604030504040204" pitchFamily="34" charset="0"/>
              </a:rPr>
              <a:t>ПРИЧИНЫ: </a:t>
            </a:r>
            <a:r>
              <a:rPr lang="ru-RU" sz="1900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корневой индивидуализм, установка рассчитывать на себя, ориентированность на краткосрочные мотивы в принятии решений, </a:t>
            </a:r>
            <a:r>
              <a:rPr lang="ru-RU" sz="1900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1900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900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несформированные </a:t>
            </a:r>
            <a:r>
              <a:rPr lang="ru-RU" sz="1900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ценности верности своему Отечеству, отсутствие понимания обязательств перед своей </a:t>
            </a:r>
            <a:r>
              <a:rPr lang="ru-RU" sz="1900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Родиной</a:t>
            </a:r>
            <a:endParaRPr lang="ru-RU" sz="1900" i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4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365985E-9265-76B1-2266-A16B14322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i="1" dirty="0">
                <a:latin typeface="Verdana" panose="020B0604030504040204" pitchFamily="34" charset="0"/>
                <a:ea typeface="Verdana" panose="020B0604030504040204" pitchFamily="34" charset="0"/>
              </a:rPr>
              <a:t>ВНЕШНИЕ УГРОЗЫ И РИСКИ </a:t>
            </a:r>
            <a:br>
              <a:rPr lang="ru-RU" sz="3600" i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600" i="1" dirty="0">
                <a:latin typeface="Verdana" panose="020B0604030504040204" pitchFamily="34" charset="0"/>
                <a:ea typeface="Verdana" panose="020B0604030504040204" pitchFamily="34" charset="0"/>
              </a:rPr>
              <a:t>ЗАДАЧИ </a:t>
            </a:r>
            <a:r>
              <a:rPr lang="ru-RU" sz="36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В ГОСУДАРСТВЕННОЙ </a:t>
            </a:r>
            <a:r>
              <a:rPr lang="ru-RU" sz="3600" i="1" dirty="0">
                <a:latin typeface="Verdana" panose="020B0604030504040204" pitchFamily="34" charset="0"/>
                <a:ea typeface="Verdana" panose="020B0604030504040204" pitchFamily="34" charset="0"/>
              </a:rPr>
              <a:t>СФЕРЕ СЕМЕЙНОЙ ДИНАМИКИ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F1297B7-C702-D12F-DB83-2D59FC5A8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334264"/>
            <a:ext cx="9262819" cy="4195481"/>
          </a:xfrm>
        </p:spPr>
        <p:txBody>
          <a:bodyPr>
            <a:normAutofit fontScale="92500"/>
          </a:bodyPr>
          <a:lstStyle/>
          <a:p>
            <a:r>
              <a:rPr lang="ru-RU" sz="2400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закрепление в обществе долгосрочных приоритетов </a:t>
            </a:r>
            <a:r>
              <a:rPr lang="ru-RU" sz="2400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2400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400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и связей </a:t>
            </a:r>
            <a:endParaRPr lang="ru-RU" sz="2400" i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400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возвращение к российской цивилизационной </a:t>
            </a:r>
            <a:r>
              <a:rPr lang="ru-RU" sz="2400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духовности</a:t>
            </a:r>
            <a:endParaRPr lang="ru-RU" sz="2400" i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400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возвращение верности своей </a:t>
            </a:r>
            <a:r>
              <a:rPr lang="ru-RU" sz="2400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стране </a:t>
            </a:r>
            <a:endParaRPr lang="ru-RU" sz="2400" i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400" i="1" dirty="0">
                <a:latin typeface="Verdana" panose="020B0604030504040204" pitchFamily="34" charset="0"/>
                <a:ea typeface="Verdana" panose="020B0604030504040204" pitchFamily="34" charset="0"/>
              </a:rPr>
              <a:t>поощрение </a:t>
            </a:r>
            <a:r>
              <a:rPr lang="ru-RU" sz="2400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альтруизма в защите интересов Отечества, </a:t>
            </a:r>
          </a:p>
          <a:p>
            <a:r>
              <a:rPr lang="ru-RU" sz="2400" i="1" dirty="0">
                <a:latin typeface="Verdana" panose="020B0604030504040204" pitchFamily="34" charset="0"/>
                <a:ea typeface="Verdana" panose="020B0604030504040204" pitchFamily="34" charset="0"/>
              </a:rPr>
              <a:t>распространение принципов </a:t>
            </a:r>
            <a:r>
              <a:rPr lang="ru-RU" sz="24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г</a:t>
            </a:r>
            <a:r>
              <a:rPr lang="ru-RU" sz="2400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осударственности </a:t>
            </a:r>
            <a:endParaRPr lang="ru-RU" sz="2400" i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400" i="1" dirty="0">
                <a:latin typeface="Verdana" panose="020B0604030504040204" pitchFamily="34" charset="0"/>
                <a:ea typeface="Verdana" panose="020B0604030504040204" pitchFamily="34" charset="0"/>
              </a:rPr>
              <a:t>СЛЕДОВАТЕЛЬНО: </a:t>
            </a:r>
            <a:r>
              <a:rPr lang="ru-RU" sz="2400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в законодательной системе должны реализоваться комплексные и долгосрочные подходы, взаимность в общественном договоре между государством и его будущим – </a:t>
            </a:r>
            <a:r>
              <a:rPr lang="ru-RU" sz="2400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молодежью </a:t>
            </a:r>
            <a:endParaRPr lang="ru-RU" sz="2400" i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699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57143D6-F994-97E9-D925-2CA0B3B4D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СЕМЕЙНО-ОРИЕНТИРОВАННАЯ</a:t>
            </a:r>
            <a:r>
              <a:rPr lang="ru-RU" sz="4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400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СРЕДА</a:t>
            </a:r>
            <a:endParaRPr lang="ru-RU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1EFEC20-FD5E-7705-5571-6921432C9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6575" indent="-536575"/>
            <a:r>
              <a:rPr lang="ru-RU" sz="3600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инфраструктура жизнеобеспечения </a:t>
            </a:r>
          </a:p>
          <a:p>
            <a:pPr marL="536575" indent="-536575"/>
            <a:r>
              <a:rPr lang="ru-RU" sz="3600" i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социальная инфраструктура </a:t>
            </a:r>
          </a:p>
          <a:p>
            <a:pPr marL="536575" indent="-536575"/>
            <a:r>
              <a:rPr lang="ru-RU" sz="3600" i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культурная среда </a:t>
            </a:r>
          </a:p>
          <a:p>
            <a:pPr marL="536575" indent="-536575"/>
            <a:r>
              <a:rPr lang="ru-RU" sz="3600" i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информационное пространство </a:t>
            </a:r>
          </a:p>
          <a:p>
            <a:pPr marL="536575" indent="-536575"/>
            <a:r>
              <a:rPr lang="ru-RU" sz="3600" i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экономическая среда </a:t>
            </a:r>
          </a:p>
          <a:p>
            <a:pPr marL="536575" indent="-536575"/>
            <a:r>
              <a:rPr lang="ru-RU" sz="3600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правовая среда</a:t>
            </a:r>
            <a:r>
              <a:rPr lang="ru-RU" sz="3600" i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ru-RU" sz="3600" i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076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94462E-6BE1-41A6-9347-621A7BD68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latin typeface="Verdana" panose="020B0604030504040204" pitchFamily="34" charset="0"/>
                <a:ea typeface="Verdana" panose="020B0604030504040204" pitchFamily="34" charset="0"/>
              </a:rPr>
              <a:t>ПРАВОВАЯ СРЕДА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43EE2EC-8296-9173-C732-6CEF44F91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243" y="1595719"/>
            <a:ext cx="9895865" cy="4195481"/>
          </a:xfrm>
        </p:spPr>
        <p:txBody>
          <a:bodyPr>
            <a:noAutofit/>
          </a:bodyPr>
          <a:lstStyle/>
          <a:p>
            <a:pPr indent="450215" algn="just"/>
            <a:r>
              <a:rPr lang="ru-RU" sz="2200" dirty="0">
                <a:solidFill>
                  <a:srgbClr val="A9DA7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соответствие нормативной базы основным потребностям семей с </a:t>
            </a:r>
            <a:r>
              <a:rPr lang="ru-RU" sz="2200" dirty="0" smtClean="0">
                <a:solidFill>
                  <a:srgbClr val="A9DA7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детьми </a:t>
            </a:r>
            <a:endParaRPr lang="ru-RU" sz="2200" dirty="0">
              <a:solidFill>
                <a:srgbClr val="A9DA74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450215" algn="just"/>
            <a:r>
              <a:rPr lang="ru-RU" sz="2200" dirty="0">
                <a:solidFill>
                  <a:srgbClr val="A9DA7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гарантии и меры государственной поддержки </a:t>
            </a:r>
            <a:r>
              <a:rPr lang="ru-RU" sz="2200" dirty="0" smtClean="0">
                <a:solidFill>
                  <a:srgbClr val="A9DA7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семей </a:t>
            </a:r>
            <a:endParaRPr lang="ru-RU" sz="2200" dirty="0">
              <a:solidFill>
                <a:srgbClr val="A9DA74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450215" algn="just"/>
            <a:r>
              <a:rPr lang="ru-RU" sz="2200" dirty="0">
                <a:solidFill>
                  <a:srgbClr val="A9DA7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контроль исполнения </a:t>
            </a:r>
            <a:r>
              <a:rPr lang="ru-RU" sz="2200" dirty="0" smtClean="0">
                <a:solidFill>
                  <a:srgbClr val="A9DA7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законов </a:t>
            </a:r>
            <a:endParaRPr lang="ru-RU" sz="2200" dirty="0">
              <a:solidFill>
                <a:srgbClr val="A9DA74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450215" algn="just"/>
            <a:r>
              <a:rPr lang="ru-RU" sz="2200" dirty="0">
                <a:solidFill>
                  <a:srgbClr val="A9DA7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общественная экспертиза и </a:t>
            </a:r>
            <a:r>
              <a:rPr lang="ru-RU" sz="2200" dirty="0" smtClean="0">
                <a:solidFill>
                  <a:srgbClr val="A9DA7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инициатива</a:t>
            </a:r>
            <a:endParaRPr lang="ru-RU" sz="2200" dirty="0">
              <a:solidFill>
                <a:srgbClr val="A9DA74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450215" algn="just"/>
            <a:r>
              <a:rPr lang="ru-RU" sz="2200" dirty="0">
                <a:solidFill>
                  <a:srgbClr val="A9DA7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правовое просвещение </a:t>
            </a:r>
            <a:r>
              <a:rPr lang="ru-RU" sz="2200" dirty="0" smtClean="0">
                <a:solidFill>
                  <a:srgbClr val="A9DA7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семей </a:t>
            </a:r>
            <a:endParaRPr lang="ru-RU" sz="2200" dirty="0">
              <a:solidFill>
                <a:srgbClr val="A9DA74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0" algn="just">
              <a:spcBef>
                <a:spcPts val="1800"/>
              </a:spcBef>
              <a:buNone/>
            </a:pPr>
            <a:r>
              <a:rPr lang="ru-RU" sz="22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Принципы Законодательной Думы края: </a:t>
            </a:r>
          </a:p>
          <a:p>
            <a:pPr indent="449580" algn="just"/>
            <a:r>
              <a:rPr lang="ru-RU" sz="22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комплексность </a:t>
            </a:r>
            <a:endParaRPr lang="ru-RU" sz="22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449580" algn="just"/>
            <a:r>
              <a:rPr lang="ru-RU" sz="22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долгосрочность </a:t>
            </a:r>
            <a:endParaRPr lang="ru-RU" sz="22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449580" algn="just"/>
            <a:r>
              <a:rPr lang="ru-RU" sz="22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взаимность в обязательствах и правах между гражданами </a:t>
            </a:r>
            <a:r>
              <a:rPr lang="ru-RU" sz="22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22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2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и </a:t>
            </a:r>
            <a:r>
              <a:rPr lang="ru-RU" sz="22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публичной </a:t>
            </a:r>
            <a:r>
              <a:rPr lang="ru-RU" sz="22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властью</a:t>
            </a:r>
            <a:endParaRPr lang="ru-RU" sz="22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77851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C046ACC-C7A6-5702-B324-8D47B9131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latin typeface="Verdana" panose="020B0604030504040204" pitchFamily="34" charset="0"/>
                <a:ea typeface="Verdana" panose="020B0604030504040204" pitchFamily="34" charset="0"/>
              </a:rPr>
              <a:t>СИСТЕМНЫЕ ПРАВОВЫЕ </a:t>
            </a:r>
            <a:r>
              <a:rPr lang="ru-RU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АКТЫ КРАЯ</a:t>
            </a:r>
            <a:endParaRPr lang="ru-RU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2FAA737-D3E8-B8A6-9FA6-B6D872C94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49580" algn="just"/>
            <a:r>
              <a:rPr lang="ru-RU" sz="2800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Закон Хабаровского края «О мерах социальной поддержки семей, имеющих детей, в Хабаровском крае»</a:t>
            </a:r>
          </a:p>
          <a:p>
            <a:pPr indent="449580" algn="just">
              <a:spcBef>
                <a:spcPts val="1200"/>
              </a:spcBef>
            </a:pPr>
            <a:r>
              <a:rPr lang="ru-RU" sz="2800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Закон Хабаровского </a:t>
            </a:r>
            <a:r>
              <a:rPr lang="ru-RU" sz="2800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края «Об отдельных вопросах реализации молодежной политики на территории Хабаровского края» </a:t>
            </a:r>
            <a:endParaRPr lang="ru-RU" sz="48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31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D729C61-09E3-9E5C-B68B-F25B96066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>
                <a:latin typeface="Verdana" panose="020B0604030504040204" pitchFamily="34" charset="0"/>
                <a:ea typeface="Verdana" panose="020B0604030504040204" pitchFamily="34" charset="0"/>
              </a:rPr>
              <a:t>ИНСТРУМЕНТЫ  КРАЕВОЙ ПОДДЕРЖКИ МАТЕРИНСТВА И ДЕТСТВА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0CBD819-B361-E332-61A9-E645EE484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019" y="1651023"/>
            <a:ext cx="11267466" cy="5075091"/>
          </a:xfrm>
        </p:spPr>
        <p:txBody>
          <a:bodyPr>
            <a:noAutofit/>
          </a:bodyPr>
          <a:lstStyle/>
          <a:p>
            <a:pPr indent="450215" algn="just">
              <a:spcBef>
                <a:spcPts val="800"/>
              </a:spcBef>
            </a:pPr>
            <a:r>
              <a:rPr lang="ru-RU" sz="1700" i="1" dirty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Детское </a:t>
            </a:r>
            <a:r>
              <a:rPr lang="ru-RU" sz="1700" i="1" dirty="0" smtClean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пособие</a:t>
            </a:r>
            <a:endParaRPr lang="ru-RU" sz="1700" i="1" dirty="0">
              <a:solidFill>
                <a:schemeClr val="tx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450215" algn="just">
              <a:spcBef>
                <a:spcPts val="800"/>
              </a:spcBef>
            </a:pPr>
            <a:r>
              <a:rPr lang="ru-RU" sz="1700" i="1" dirty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Единовременное пособие при рождении второго и каждого последующего </a:t>
            </a:r>
            <a:r>
              <a:rPr lang="ru-RU" sz="1700" i="1" dirty="0" smtClean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ребенка</a:t>
            </a:r>
            <a:endParaRPr lang="ru-RU" sz="1700" i="1" dirty="0">
              <a:solidFill>
                <a:schemeClr val="tx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450215" algn="just">
              <a:spcBef>
                <a:spcPts val="800"/>
              </a:spcBef>
            </a:pPr>
            <a:r>
              <a:rPr lang="ru-RU" sz="1700" i="1" dirty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Ежемесячная денежная выплата в случае рождения третьего или последующего </a:t>
            </a:r>
            <a:r>
              <a:rPr lang="ru-RU" sz="1700" i="1" dirty="0" smtClean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ребенка</a:t>
            </a:r>
            <a:endParaRPr lang="ru-RU" sz="1700" i="1" dirty="0">
              <a:solidFill>
                <a:schemeClr val="tx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450215" algn="just">
              <a:spcBef>
                <a:spcPts val="800"/>
              </a:spcBef>
            </a:pPr>
            <a:r>
              <a:rPr lang="ru-RU" sz="1700" i="1" dirty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Единовременная материальная помощь малоимущим многодетным семьям, проживающим в сельской местности, на подготовку детей к </a:t>
            </a:r>
            <a:r>
              <a:rPr lang="ru-RU" sz="1700" i="1" dirty="0" smtClean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школе</a:t>
            </a:r>
            <a:endParaRPr lang="ru-RU" sz="1700" i="1" dirty="0">
              <a:solidFill>
                <a:schemeClr val="tx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450215" algn="just">
              <a:lnSpc>
                <a:spcPts val="1615"/>
              </a:lnSpc>
              <a:spcBef>
                <a:spcPts val="800"/>
              </a:spcBef>
            </a:pPr>
            <a:r>
              <a:rPr lang="ru-RU" sz="1700" i="1" dirty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Краевой материнский капитал </a:t>
            </a:r>
            <a:r>
              <a:rPr lang="ru-RU" sz="1700" i="1" dirty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(размер выплаты в 2023 году был проиндексирован </a:t>
            </a:r>
            <a:r>
              <a:rPr lang="ru-RU" sz="1700" i="1" dirty="0" smtClean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ru-RU" sz="1700" i="1" dirty="0" smtClean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ru-RU" sz="1700" i="1" dirty="0" smtClean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на </a:t>
            </a:r>
            <a:r>
              <a:rPr lang="ru-RU" sz="1700" i="1" dirty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5,5% и составляет </a:t>
            </a:r>
            <a:r>
              <a:rPr lang="ru-RU" sz="1700" i="1" dirty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297 </a:t>
            </a:r>
            <a:r>
              <a:rPr lang="ru-RU" sz="1700" i="1" dirty="0" smtClean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823,97</a:t>
            </a:r>
            <a:r>
              <a:rPr lang="ru-RU" sz="1700" i="1" dirty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рублей</a:t>
            </a:r>
            <a:r>
              <a:rPr lang="ru-RU" sz="1700" i="1" dirty="0" smtClean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endParaRPr lang="ru-RU" sz="1700" i="1" dirty="0">
              <a:solidFill>
                <a:schemeClr val="tx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450215" algn="just">
              <a:spcBef>
                <a:spcPts val="800"/>
              </a:spcBef>
            </a:pPr>
            <a:r>
              <a:rPr lang="ru-RU" sz="1700" i="1" dirty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Единовременная денежная выплата детям-сиротам и лицам из их </a:t>
            </a:r>
            <a:r>
              <a:rPr lang="ru-RU" sz="1700" i="1" dirty="0" smtClean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числа</a:t>
            </a:r>
            <a:endParaRPr lang="ru-RU" sz="1700" i="1" dirty="0">
              <a:solidFill>
                <a:schemeClr val="tx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450215" algn="just">
              <a:spcBef>
                <a:spcPts val="800"/>
              </a:spcBef>
            </a:pPr>
            <a:r>
              <a:rPr lang="ru-RU" sz="1700" i="1" dirty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Единовременная денежная выплата в связи рождением первого </a:t>
            </a:r>
            <a:r>
              <a:rPr lang="ru-RU" sz="1700" i="1" dirty="0" smtClean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ребенка</a:t>
            </a:r>
            <a:endParaRPr lang="ru-RU" sz="1700" i="1" dirty="0">
              <a:solidFill>
                <a:schemeClr val="tx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450215" algn="just">
              <a:spcBef>
                <a:spcPts val="800"/>
              </a:spcBef>
            </a:pPr>
            <a:r>
              <a:rPr lang="ru-RU" sz="1700" i="1" dirty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Региональный материнский капитал </a:t>
            </a:r>
            <a:r>
              <a:rPr lang="ru-RU" sz="1700" i="1" dirty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(составляет </a:t>
            </a:r>
            <a:r>
              <a:rPr lang="ru-RU" sz="1700" i="1" dirty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30% от размера федерального материнского капитала, в 2023 году – 232 688,48 рубля</a:t>
            </a:r>
            <a:r>
              <a:rPr lang="ru-RU" sz="1700" i="1" dirty="0" smtClean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endParaRPr lang="ru-RU" sz="1700" i="1" dirty="0">
              <a:solidFill>
                <a:schemeClr val="tx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450215" algn="just">
              <a:spcBef>
                <a:spcPts val="800"/>
              </a:spcBef>
            </a:pPr>
            <a:r>
              <a:rPr lang="ru-RU" sz="1700" i="1" dirty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Ежемесячная денежная выплата на детей от 3 до 7 лет </a:t>
            </a:r>
            <a:r>
              <a:rPr lang="ru-RU" sz="1700" i="1" dirty="0" smtClean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включительно</a:t>
            </a:r>
            <a:endParaRPr lang="ru-RU" sz="1700" i="1" dirty="0">
              <a:solidFill>
                <a:schemeClr val="tx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450215" algn="just">
              <a:spcBef>
                <a:spcPts val="800"/>
              </a:spcBef>
            </a:pPr>
            <a:r>
              <a:rPr lang="ru-RU" sz="1700" i="1" dirty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Ежемесячная денежная выплата на ребенка от 8 до 17 </a:t>
            </a:r>
            <a:r>
              <a:rPr lang="ru-RU" sz="1700" i="1" dirty="0" smtClean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лет</a:t>
            </a:r>
            <a:endParaRPr lang="ru-RU" sz="1700" i="1" dirty="0">
              <a:solidFill>
                <a:schemeClr val="tx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450215" algn="just">
              <a:spcBef>
                <a:spcPts val="800"/>
              </a:spcBef>
            </a:pPr>
            <a:r>
              <a:rPr lang="ru-RU" sz="1700" i="1" dirty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Ежемесячная денежная компенсация части расходов на оплату коммунальных </a:t>
            </a:r>
            <a:r>
              <a:rPr lang="ru-RU" sz="1700" i="1" dirty="0" smtClean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услуг</a:t>
            </a:r>
            <a:endParaRPr lang="ru-RU" sz="1700" i="1" dirty="0">
              <a:solidFill>
                <a:schemeClr val="tx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450215" algn="just">
              <a:spcBef>
                <a:spcPts val="800"/>
              </a:spcBef>
            </a:pPr>
            <a:r>
              <a:rPr lang="ru-RU" sz="1700" i="1" dirty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Ежемесячная денежная </a:t>
            </a:r>
            <a:r>
              <a:rPr lang="ru-RU" sz="1700" i="1" dirty="0" smtClean="0">
                <a:solidFill>
                  <a:schemeClr val="tx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выплата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182216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764E1F7-465C-45AF-9EB5-E9826216C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ДОПОЛНИТЕЛЬНЫЕ МЕРЫ ПОДДЕРЖКИ </a:t>
            </a:r>
            <a:r>
              <a:rPr lang="ru-RU" sz="32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МАЛОИМУЩИХ </a:t>
            </a:r>
            <a:r>
              <a:rPr lang="ru-RU" sz="3200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СЕМЕЙ, СЕМЕЙ, ИМЕЮЩИХ ДЕТЕЙ-ИНВАЛИДОВ</a:t>
            </a:r>
            <a:endParaRPr lang="ru-RU" sz="3600" i="1" dirty="0">
              <a:solidFill>
                <a:schemeClr val="accent1">
                  <a:lumMod val="40000"/>
                  <a:lumOff val="6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854CFFF-EDFA-5329-6FE9-22BF6FCA1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276" y="224120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indent="450215" algn="just">
              <a:lnSpc>
                <a:spcPct val="105000"/>
              </a:lnSpc>
            </a:pPr>
            <a:r>
              <a:rPr lang="ru-RU" sz="1800" i="1" dirty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Единовременная материальная помощь семьям (</a:t>
            </a:r>
            <a:r>
              <a:rPr lang="ru-RU" sz="1800" i="1" dirty="0" smtClean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гражданам) </a:t>
            </a:r>
            <a:r>
              <a:rPr lang="ru-RU" sz="1800" i="1" dirty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в связи с трудной жизненной ситуацией</a:t>
            </a:r>
          </a:p>
          <a:p>
            <a:pPr indent="450215" algn="just">
              <a:lnSpc>
                <a:spcPct val="105000"/>
              </a:lnSpc>
            </a:pPr>
            <a:r>
              <a:rPr lang="ru-RU" sz="1800" i="1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</a:t>
            </a:r>
            <a:r>
              <a:rPr lang="ru-RU" sz="1800" i="1" dirty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омпенсация части расходов </a:t>
            </a:r>
            <a:r>
              <a:rPr lang="ru-RU" sz="1800" i="1" dirty="0" smtClean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в связи </a:t>
            </a:r>
            <a:r>
              <a:rPr lang="ru-RU" sz="1800" i="1" dirty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с проведением ремонта жилого помещения </a:t>
            </a:r>
          </a:p>
          <a:p>
            <a:pPr indent="450215" algn="just">
              <a:lnSpc>
                <a:spcPct val="105000"/>
              </a:lnSpc>
            </a:pPr>
            <a:r>
              <a:rPr lang="ru-RU" sz="1800" i="1" dirty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Компенсация части расходов на газификацию жилых помещений</a:t>
            </a:r>
          </a:p>
          <a:p>
            <a:pPr indent="450215" algn="just">
              <a:lnSpc>
                <a:spcPct val="105000"/>
              </a:lnSpc>
            </a:pPr>
            <a:r>
              <a:rPr lang="ru-RU" sz="1800" i="1" dirty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Освобождение от уплаты транспортного налога</a:t>
            </a:r>
          </a:p>
          <a:p>
            <a:pPr indent="450215" algn="just">
              <a:lnSpc>
                <a:spcPct val="105000"/>
              </a:lnSpc>
            </a:pPr>
            <a:r>
              <a:rPr lang="ru-RU" sz="1800" i="1" dirty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Освобождение от платы за использование земель для возведения гаражей</a:t>
            </a:r>
          </a:p>
          <a:p>
            <a:pPr indent="450215" algn="just">
              <a:lnSpc>
                <a:spcPct val="105000"/>
              </a:lnSpc>
            </a:pPr>
            <a:r>
              <a:rPr lang="ru-RU" sz="1800" i="1" dirty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Компенсация расходов по оплате проезда к месту обучения и обратно</a:t>
            </a:r>
          </a:p>
          <a:p>
            <a:pPr indent="450215" algn="just">
              <a:lnSpc>
                <a:spcPct val="105000"/>
              </a:lnSpc>
            </a:pPr>
            <a:r>
              <a:rPr lang="ru-RU" sz="1800" i="1" dirty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Компенсация расходов по оплате за обучение детей-инвалидов из малоимущих семей в размере 100</a:t>
            </a:r>
            <a:r>
              <a:rPr lang="ru-RU" sz="1800" i="1" dirty="0" smtClean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%</a:t>
            </a:r>
            <a:endParaRPr lang="ru-RU" sz="1800" i="1" dirty="0">
              <a:solidFill>
                <a:schemeClr val="tx1">
                  <a:lumMod val="95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450215" algn="just">
              <a:lnSpc>
                <a:spcPct val="105000"/>
              </a:lnSpc>
            </a:pPr>
            <a:r>
              <a:rPr lang="ru-RU" sz="1800" i="1" dirty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Компенсации детям-инвалидам, передвигающимся на креслах-колясках </a:t>
            </a:r>
          </a:p>
          <a:p>
            <a:pPr indent="450215" algn="just">
              <a:lnSpc>
                <a:spcPct val="105000"/>
              </a:lnSpc>
            </a:pPr>
            <a:r>
              <a:rPr lang="ru-RU" sz="1800" i="1" dirty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Е</a:t>
            </a:r>
            <a:r>
              <a:rPr lang="ru-RU" sz="1800" i="1" dirty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диновременная денежная выплата на приобретение жилых помещений семьям, </a:t>
            </a:r>
            <a:r>
              <a:rPr lang="ru-RU" sz="1800" i="1" dirty="0" smtClean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ru-RU" sz="1800" i="1" dirty="0" smtClean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 </a:t>
            </a:r>
            <a:r>
              <a:rPr lang="ru-RU" sz="1800" i="1" dirty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которых одновременно родилось трое и более детей</a:t>
            </a:r>
          </a:p>
          <a:p>
            <a:pPr indent="450215" algn="just">
              <a:lnSpc>
                <a:spcPct val="105000"/>
              </a:lnSpc>
            </a:pPr>
            <a:r>
              <a:rPr lang="ru-RU" sz="1800" i="1" dirty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Иные формы  (например, предоставление земельных участков в собственность бесплатно для многодетных семей)</a:t>
            </a:r>
          </a:p>
        </p:txBody>
      </p:sp>
    </p:spTree>
    <p:extLst>
      <p:ext uri="{BB962C8B-B14F-4D97-AF65-F5344CB8AC3E}">
        <p14:creationId xmlns:p14="http://schemas.microsoft.com/office/powerpoint/2010/main" val="216047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4ADB0AB-79CB-8870-6F4D-750072986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ИТОГИ 2022 ГОДА</a:t>
            </a:r>
            <a:endParaRPr lang="ru-RU" i="1" dirty="0">
              <a:solidFill>
                <a:srgbClr val="92D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BB0EDB6-58AE-F77F-7B5F-CB60FA0C3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296" y="1710017"/>
            <a:ext cx="10414611" cy="4195481"/>
          </a:xfrm>
        </p:spPr>
        <p:txBody>
          <a:bodyPr>
            <a:noAutofit/>
          </a:bodyPr>
          <a:lstStyle/>
          <a:p>
            <a:pPr indent="450215" algn="just">
              <a:lnSpc>
                <a:spcPct val="90000"/>
              </a:lnSpc>
            </a:pPr>
            <a:r>
              <a:rPr lang="ru-RU" sz="1900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На социальную </a:t>
            </a:r>
            <a:r>
              <a:rPr lang="ru-RU" sz="1900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поддержку семей с детьми направлено 21,7 млрд. рублей,  на 2023 год  запланировано 25,33 млрд. рублей на поддержку семей </a:t>
            </a:r>
            <a:r>
              <a:rPr lang="ru-RU" sz="1900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1900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900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с детьми</a:t>
            </a:r>
            <a:endParaRPr lang="ru-RU" sz="1900" i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450215" algn="just">
              <a:lnSpc>
                <a:spcPct val="90000"/>
              </a:lnSpc>
            </a:pPr>
            <a:r>
              <a:rPr lang="ru-RU" sz="1900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Меры государственной </a:t>
            </a:r>
            <a:r>
              <a:rPr lang="ru-RU" sz="1900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поддержки получают более 70 тысяч семей </a:t>
            </a:r>
          </a:p>
          <a:p>
            <a:pPr indent="450215" algn="just">
              <a:lnSpc>
                <a:spcPct val="90000"/>
              </a:lnSpc>
            </a:pPr>
            <a:r>
              <a:rPr lang="ru-RU" sz="1900" i="1" dirty="0">
                <a:latin typeface="Verdana" panose="020B0604030504040204" pitchFamily="34" charset="0"/>
                <a:ea typeface="Verdana" panose="020B0604030504040204" pitchFamily="34" charset="0"/>
              </a:rPr>
              <a:t>Для </a:t>
            </a:r>
            <a:r>
              <a:rPr lang="ru-RU" sz="1900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более 98 тыс. детей или </a:t>
            </a:r>
            <a:r>
              <a:rPr lang="ru-RU" sz="1900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каждого третьего ребенка</a:t>
            </a:r>
            <a:endParaRPr lang="ru-RU" sz="1900" i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450215" algn="just">
              <a:lnSpc>
                <a:spcPct val="90000"/>
              </a:lnSpc>
            </a:pPr>
            <a:r>
              <a:rPr lang="ru-RU" sz="1900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Социальными выплатами в крае охвачено </a:t>
            </a:r>
            <a:r>
              <a:rPr lang="ru-RU" sz="1900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37% </a:t>
            </a:r>
            <a:r>
              <a:rPr lang="ru-RU" sz="1900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от общей численности детей в возрасте от 0 до 17 </a:t>
            </a:r>
            <a:r>
              <a:rPr lang="ru-RU" sz="1900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лет</a:t>
            </a:r>
            <a:endParaRPr lang="ru-RU" sz="1900" i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450215" algn="just">
              <a:lnSpc>
                <a:spcPct val="90000"/>
              </a:lnSpc>
            </a:pPr>
            <a:r>
              <a:rPr lang="ru-RU" sz="1900" i="1" dirty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С 2011 года более 38 тысяч семей получили гарантийное письмо </a:t>
            </a:r>
            <a:r>
              <a:rPr lang="ru-RU" sz="1900" i="1" dirty="0" smtClean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1900" i="1" dirty="0" smtClean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900" i="1" dirty="0" smtClean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на </a:t>
            </a:r>
            <a:r>
              <a:rPr lang="ru-RU" sz="1900" i="1" dirty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краевой материнский </a:t>
            </a:r>
            <a:r>
              <a:rPr lang="ru-RU" sz="1900" i="1" dirty="0" smtClean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капитал</a:t>
            </a:r>
            <a:endParaRPr lang="ru-RU" sz="1900" i="1" dirty="0">
              <a:solidFill>
                <a:schemeClr val="tx1">
                  <a:lumMod val="95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450215" algn="just">
              <a:lnSpc>
                <a:spcPct val="90000"/>
              </a:lnSpc>
            </a:pPr>
            <a:r>
              <a:rPr lang="ru-RU" sz="1900" i="1" dirty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Более 22 200 таких многодетных семей </a:t>
            </a:r>
          </a:p>
          <a:p>
            <a:pPr indent="450215" algn="just">
              <a:lnSpc>
                <a:spcPct val="90000"/>
              </a:lnSpc>
            </a:pPr>
            <a:r>
              <a:rPr lang="ru-RU" sz="1900" i="1" dirty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Рождаемость третьих и последующих детей в крае в 2022 году составила 5 020 детей, что на </a:t>
            </a:r>
            <a:r>
              <a:rPr lang="ru-RU" sz="1900" i="1" dirty="0" smtClean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26% </a:t>
            </a:r>
            <a:r>
              <a:rPr lang="ru-RU" sz="1900" i="1" dirty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больше по сравнению с 2021 </a:t>
            </a:r>
            <a:r>
              <a:rPr lang="ru-RU" sz="1900" i="1" dirty="0" smtClean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годом</a:t>
            </a:r>
            <a:endParaRPr lang="ru-RU" sz="1900" i="1" dirty="0">
              <a:solidFill>
                <a:schemeClr val="tx1">
                  <a:lumMod val="95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450215" algn="just">
              <a:lnSpc>
                <a:spcPct val="90000"/>
              </a:lnSpc>
            </a:pPr>
            <a:r>
              <a:rPr lang="ru-RU" sz="1900" i="1" dirty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Всего в  2022 году в крае предоставлялось </a:t>
            </a:r>
            <a:r>
              <a:rPr lang="ru-RU" sz="1900" i="1" u="sng" dirty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17 мер поддержки семьям </a:t>
            </a:r>
            <a:r>
              <a:rPr lang="ru-RU" sz="1900" i="1" u="sng" dirty="0" smtClean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ru-RU" sz="1900" i="1" u="sng" dirty="0" smtClean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ru-RU" sz="1900" i="1" u="sng" dirty="0" smtClean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 </a:t>
            </a:r>
            <a:r>
              <a:rPr lang="ru-RU" sz="1900" i="1" u="sng" dirty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детьми</a:t>
            </a:r>
            <a:endParaRPr lang="ru-RU" sz="1900" i="1" dirty="0">
              <a:solidFill>
                <a:schemeClr val="tx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12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TM02836342[[fn=Ион]]</Template>
  <TotalTime>88</TotalTime>
  <Words>363</Words>
  <Application>Microsoft Office PowerPoint</Application>
  <PresentationFormat>Произвольный</PresentationFormat>
  <Paragraphs>82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Ион</vt:lpstr>
      <vt:lpstr>ЗАКОНОДАТЕЛЬНЫЕ ФАКТОРЫ СЕМЕЙНОЙ ДИНАМИКИ:  ОПЫТ РЕГУЛИРОВАНИЯ В ПУБЛИЧНОЙ ВЛАСТИ ХАБАРОВСКОГО КРАЯ</vt:lpstr>
      <vt:lpstr>СЕМЕЙНАЯ ФИЛОСОФИЯ ПОРЕФОРМЕННОГО ПОКОЛЕНИЯ</vt:lpstr>
      <vt:lpstr>ВНЕШНИЕ УГРОЗЫ И РИСКИ  ЗАДАЧИ В ГОСУДАРСТВЕННОЙ СФЕРЕ СЕМЕЙНОЙ ДИНАМИКИ</vt:lpstr>
      <vt:lpstr>СЕМЕЙНО-ОРИЕНТИРОВАННАЯ СРЕДА</vt:lpstr>
      <vt:lpstr>ПРАВОВАЯ СРЕДА</vt:lpstr>
      <vt:lpstr>СИСТЕМНЫЕ ПРАВОВЫЕ АКТЫ КРАЯ</vt:lpstr>
      <vt:lpstr>ИНСТРУМЕНТЫ  КРАЕВОЙ ПОДДЕРЖКИ МАТЕРИНСТВА И ДЕТСТВА </vt:lpstr>
      <vt:lpstr>ДОПОЛНИТЕЛЬНЫЕ МЕРЫ ПОДДЕРЖКИ МАЛОИМУЩИХ СЕМЕЙ, СЕМЕЙ, ИМЕЮЩИХ ДЕТЕЙ-ИНВАЛИДОВ</vt:lpstr>
      <vt:lpstr>ИТОГИ 2022 ГОДА</vt:lpstr>
      <vt:lpstr>ЭКОНОМИЧЕСКАЯ ПОДДЕРЖКА МОЛОДЫХ СЕМЕЙ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ЗАКОНОДАТЕЛЬНЫЕ ФАКТОРЫ СЕМЕЙНОЙ ДИНАМИКИ:  ОПЫТ РЕГУЛИРОВАНИЯ В ПУБЛИЧНОЙ ВЛАСТИ  ХАБАРОВСКОГО КРАЯ</dc:title>
  <dc:creator>Irina</dc:creator>
  <cp:lastModifiedBy>Grisvi@gmail.com</cp:lastModifiedBy>
  <cp:revision>15</cp:revision>
  <cp:lastPrinted>2023-03-21T01:06:23Z</cp:lastPrinted>
  <dcterms:created xsi:type="dcterms:W3CDTF">2023-03-20T23:59:19Z</dcterms:created>
  <dcterms:modified xsi:type="dcterms:W3CDTF">2023-03-21T02:03:50Z</dcterms:modified>
</cp:coreProperties>
</file>