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4" r:id="rId3"/>
    <p:sldId id="354" r:id="rId4"/>
    <p:sldId id="355" r:id="rId5"/>
    <p:sldId id="356" r:id="rId6"/>
    <p:sldId id="357" r:id="rId7"/>
    <p:sldId id="358" r:id="rId8"/>
    <p:sldId id="359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9" autoAdjust="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Лист1!$A$2:$A$9</c:f>
              <c:strCache>
                <c:ptCount val="8"/>
                <c:pt idx="0">
                  <c:v>Здравоохранение</c:v>
                </c:pt>
                <c:pt idx="1">
                  <c:v>Социальное обеспечение</c:v>
                </c:pt>
                <c:pt idx="2">
                  <c:v>Жилищные права</c:v>
                </c:pt>
                <c:pt idx="3">
                  <c:v>Трудовые права</c:v>
                </c:pt>
                <c:pt idx="4">
                  <c:v>Экология</c:v>
                </c:pt>
                <c:pt idx="5">
                  <c:v>Политические права</c:v>
                </c:pt>
                <c:pt idx="6">
                  <c:v>Судебная защита</c:v>
                </c:pt>
                <c:pt idx="7">
                  <c:v>Образование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</c:v>
                </c:pt>
                <c:pt idx="1">
                  <c:v>28</c:v>
                </c:pt>
                <c:pt idx="2">
                  <c:v>23</c:v>
                </c:pt>
                <c:pt idx="3">
                  <c:v>15</c:v>
                </c:pt>
                <c:pt idx="4">
                  <c:v>13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733504"/>
        <c:axId val="75366976"/>
        <c:axId val="0"/>
      </c:bar3DChart>
      <c:catAx>
        <c:axId val="75733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366976"/>
        <c:crosses val="autoZero"/>
        <c:auto val="1"/>
        <c:lblAlgn val="ctr"/>
        <c:lblOffset val="100"/>
        <c:noMultiLvlLbl val="0"/>
      </c:catAx>
      <c:valAx>
        <c:axId val="7536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3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4798A-D953-4E91-9BBC-BC2CBDDC0F96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47F5F-3372-4C2F-8A35-9509422E27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5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0252A-8D69-466A-8A7F-81D5E5515835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2AA0A-4227-49A3-858D-17DC1B5B7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7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22AA0A-4227-49A3-858D-17DC1B5B7D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57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3AE2-6C58-40A1-82F9-5A8A77A8A6A9}" type="datetime1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32C7-3BA5-4945-B250-05AC4FB48A61}" type="datetime1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F63-720A-49A0-9F97-A8B667E22305}" type="datetime1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2B69-CF78-4E72-BF1E-739C2B6867CE}" type="datetime1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A5C3-AD9E-4BF0-9AED-1C6D5C2BE31B}" type="datetime1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51C0-131D-40F1-8F46-A44EB8055F14}" type="datetime1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E4D4-45BC-47D0-85EA-E86CF1AB40D2}" type="datetime1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B9C7-F5DA-4FDC-AFEA-7F6B2E1132A5}" type="datetime1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D2F2-34A2-48FD-9E72-AD02419692A0}" type="datetime1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3C82-042E-46B8-B2B1-50F07AB9139A}" type="datetime1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2215-0AA4-4645-BDB9-FE5D888265AB}" type="datetime1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37F8-DE25-4EB5-BA7C-9122A0B19F1A}" type="datetime1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159125" y="4921441"/>
            <a:ext cx="584085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cs typeface="Arial" pitchFamily="34" charset="0"/>
              </a:rPr>
              <a:t>Березутский Юрий Владимирович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cs typeface="Arial" pitchFamily="34" charset="0"/>
              </a:rPr>
              <a:t>кандидат социологических наук, доцент, заместитель директора по научной и воспитательной работе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A043F1C-3954-1A0E-F8AF-544ADE3CD5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99243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xmlns="" id="{7D1FFC1B-5F8E-B3EC-7B00-0C14F3F76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298450"/>
            <a:ext cx="2540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C7F1A4C0-8A08-8343-1688-F0592C81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34" y="2060848"/>
            <a:ext cx="62642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МОЛОДАЯ СЕМЬЯ РЕГИОНА: СОЦИОЛОГИЧЕСКАЯ          ОЦЕНКА ЦЕННОСТНО-МИРОВОЗЗРЕНЧЕСКИХ УСТАНОВОК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A010EDC4-16B3-A730-B9E1-85FC78E4C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4" y="298450"/>
            <a:ext cx="3292920" cy="69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ru-RU" sz="2300" b="1" dirty="0">
                <a:solidFill>
                  <a:srgbClr val="951A1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Дальневосточный институт управления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F9387474-B62F-813E-3092-AA2D1A4C38DA}"/>
              </a:ext>
            </a:extLst>
          </p:cNvPr>
          <p:cNvCxnSpPr>
            <a:cxnSpLocks/>
          </p:cNvCxnSpPr>
          <p:nvPr/>
        </p:nvCxnSpPr>
        <p:spPr bwMode="auto">
          <a:xfrm>
            <a:off x="3159125" y="1925638"/>
            <a:ext cx="558933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42366465-5ED4-C252-7957-652E83C1EA95}"/>
              </a:ext>
            </a:extLst>
          </p:cNvPr>
          <p:cNvCxnSpPr>
            <a:cxnSpLocks/>
          </p:cNvCxnSpPr>
          <p:nvPr/>
        </p:nvCxnSpPr>
        <p:spPr bwMode="auto">
          <a:xfrm>
            <a:off x="3171825" y="4640263"/>
            <a:ext cx="557663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60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2657074-A577-D923-6363-6195EDB6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Социальные «якоря» молодежи</a:t>
            </a: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821A8D4-74EB-F265-FEC3-0EF57A040D74}"/>
              </a:ext>
            </a:extLst>
          </p:cNvPr>
          <p:cNvSpPr txBox="1"/>
          <p:nvPr/>
        </p:nvSpPr>
        <p:spPr>
          <a:xfrm>
            <a:off x="791072" y="1412776"/>
            <a:ext cx="8173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600" b="1" dirty="0"/>
              <a:t>Социальная активность (вовлеченность)</a:t>
            </a:r>
          </a:p>
          <a:p>
            <a:pPr marL="514350" indent="-514350">
              <a:buFontTx/>
              <a:buAutoNum type="arabicPeriod"/>
            </a:pPr>
            <a:r>
              <a:rPr lang="ru-RU" sz="3600" b="1" dirty="0"/>
              <a:t>Предпринимательство (независимость, доход)</a:t>
            </a:r>
          </a:p>
          <a:p>
            <a:pPr marL="514350" indent="-514350">
              <a:buFontTx/>
              <a:buAutoNum type="arabicPeriod"/>
            </a:pPr>
            <a:r>
              <a:rPr lang="ru-RU" sz="3600" b="1" dirty="0"/>
              <a:t>Профессиональная </a:t>
            </a:r>
            <a:r>
              <a:rPr lang="ru-RU" sz="3600" b="1" dirty="0" smtClean="0"/>
              <a:t>определенность (востребованность)</a:t>
            </a:r>
            <a:endParaRPr lang="ru-RU" sz="3600" b="1" dirty="0"/>
          </a:p>
          <a:p>
            <a:pPr marL="514350" indent="-514350">
              <a:buFontTx/>
              <a:buAutoNum type="arabicPeriod"/>
            </a:pPr>
            <a:r>
              <a:rPr lang="ru-RU" sz="3600" b="1" dirty="0"/>
              <a:t>Географическое познание региона (эмоциональная привязка)</a:t>
            </a:r>
          </a:p>
          <a:p>
            <a:pPr marL="514350" indent="-514350">
              <a:buFontTx/>
              <a:buAutoNum type="arabicPeriod"/>
            </a:pPr>
            <a:r>
              <a:rPr lang="ru-RU" sz="3600" b="1" dirty="0">
                <a:solidFill>
                  <a:srgbClr val="C00000"/>
                </a:solidFill>
              </a:rPr>
              <a:t>Наличие семьи, детей, работы</a:t>
            </a:r>
          </a:p>
        </p:txBody>
      </p:sp>
    </p:spTree>
    <p:extLst>
      <p:ext uri="{BB962C8B-B14F-4D97-AF65-F5344CB8AC3E}">
        <p14:creationId xmlns:p14="http://schemas.microsoft.com/office/powerpoint/2010/main" val="275157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2657074-A577-D923-6363-6195EDB6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Оценка социальных функций</a:t>
            </a: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9FCAF6-2D60-2F1E-716D-420F42D1066B}"/>
              </a:ext>
            </a:extLst>
          </p:cNvPr>
          <p:cNvSpPr txBox="1"/>
          <p:nvPr/>
        </p:nvSpPr>
        <p:spPr>
          <a:xfrm>
            <a:off x="785518" y="1562318"/>
            <a:ext cx="7901282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4000" b="1" dirty="0"/>
              <a:t>Репродуктивная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4000" b="1" dirty="0"/>
              <a:t>Воспитательная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4000" b="1" dirty="0"/>
              <a:t>Рекреационная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4000" b="1" dirty="0"/>
              <a:t>Экономическая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4000" b="1" dirty="0"/>
              <a:t>Правовой защищенности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38043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2657074-A577-D923-6363-6195EDB6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Репродуктивная функция</a:t>
            </a: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145F0B-5C77-2E3E-B086-3B13DC0DDA9B}"/>
              </a:ext>
            </a:extLst>
          </p:cNvPr>
          <p:cNvSpPr txBox="1"/>
          <p:nvPr/>
        </p:nvSpPr>
        <p:spPr>
          <a:xfrm>
            <a:off x="785518" y="1412776"/>
            <a:ext cx="79012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Общая характеристика: </a:t>
            </a:r>
            <a:r>
              <a:rPr lang="ru-RU" sz="2000" dirty="0">
                <a:effectLst/>
                <a:ea typeface="Calibri" panose="020F0502020204030204" pitchFamily="34" charset="0"/>
              </a:rPr>
              <a:t>идет процесс отодвигания начала семейной жизни ввиду того, что люди хотят подольше пожить для себя</a:t>
            </a:r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59462C7-6C86-5E25-F79D-7C5F059A41C4}"/>
              </a:ext>
            </a:extLst>
          </p:cNvPr>
          <p:cNvSpPr txBox="1"/>
          <p:nvPr/>
        </p:nvSpPr>
        <p:spPr>
          <a:xfrm>
            <a:off x="785518" y="2225337"/>
            <a:ext cx="43625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a typeface="Calibri" panose="020F0502020204030204" pitchFamily="34" charset="0"/>
              </a:rPr>
              <a:t>П</a:t>
            </a:r>
            <a:r>
              <a:rPr lang="ru-RU" sz="2000" dirty="0">
                <a:effectLst/>
                <a:ea typeface="Calibri" panose="020F0502020204030204" pitchFamily="34" charset="0"/>
              </a:rPr>
              <a:t>ричины увеличения среднего возраста вступающих в брак — </a:t>
            </a:r>
            <a:r>
              <a:rPr lang="ru-RU" sz="2000" b="1" u="sng" dirty="0">
                <a:effectLst/>
                <a:ea typeface="Calibri" panose="020F0502020204030204" pitchFamily="34" charset="0"/>
              </a:rPr>
              <a:t>социальные</a:t>
            </a:r>
            <a:r>
              <a:rPr lang="ru-RU" sz="2000" dirty="0">
                <a:effectLst/>
                <a:ea typeface="Calibri" panose="020F0502020204030204" pitchFamily="34" charset="0"/>
              </a:rPr>
              <a:t>, связанные с необходимостью получить образование, построить карьеру, отсутствие своего жилья</a:t>
            </a:r>
            <a:endParaRPr lang="ru-RU" sz="20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50FFB63-2F7E-7093-650E-E0AA23A12425}"/>
              </a:ext>
            </a:extLst>
          </p:cNvPr>
          <p:cNvCxnSpPr/>
          <p:nvPr/>
        </p:nvCxnSpPr>
        <p:spPr>
          <a:xfrm>
            <a:off x="4860032" y="2429015"/>
            <a:ext cx="0" cy="39273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8E57900-25BF-ED1C-5F62-0AFB7498370B}"/>
              </a:ext>
            </a:extLst>
          </p:cNvPr>
          <p:cNvSpPr txBox="1"/>
          <p:nvPr/>
        </p:nvSpPr>
        <p:spPr>
          <a:xfrm>
            <a:off x="5004051" y="2225337"/>
            <a:ext cx="381642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Коэффициент рождаемости: </a:t>
            </a:r>
            <a:r>
              <a:rPr lang="ru-RU" sz="2000" dirty="0"/>
              <a:t>на ДВ – 1,6, в РФ – 1,5</a:t>
            </a:r>
          </a:p>
          <a:p>
            <a:endParaRPr lang="ru-RU" sz="1000" dirty="0"/>
          </a:p>
          <a:p>
            <a:r>
              <a:rPr lang="ru-RU" sz="2000" b="1" dirty="0"/>
              <a:t>Коэффициент рождаемости третьих и последующих:</a:t>
            </a:r>
          </a:p>
          <a:p>
            <a:r>
              <a:rPr lang="ru-RU" sz="2000" dirty="0"/>
              <a:t>На ДВ – </a:t>
            </a:r>
            <a:r>
              <a:rPr lang="ru-RU" sz="2000" dirty="0" smtClean="0"/>
              <a:t>0,46, </a:t>
            </a:r>
            <a:r>
              <a:rPr lang="ru-RU" sz="2000" dirty="0"/>
              <a:t>в РФ – </a:t>
            </a:r>
            <a:r>
              <a:rPr lang="ru-RU" sz="2000" dirty="0" smtClean="0"/>
              <a:t>0,37</a:t>
            </a:r>
            <a:endParaRPr lang="ru-RU" sz="2000" dirty="0"/>
          </a:p>
          <a:p>
            <a:endParaRPr lang="ru-RU" sz="1000" dirty="0"/>
          </a:p>
          <a:p>
            <a:r>
              <a:rPr lang="ru-RU" sz="2000" b="1" dirty="0"/>
              <a:t>По ДВ рост третьих и последующих рождений: </a:t>
            </a:r>
            <a:endParaRPr lang="ru-RU" sz="2000" b="1" dirty="0" smtClean="0"/>
          </a:p>
          <a:p>
            <a:r>
              <a:rPr lang="ru-RU" sz="2000" dirty="0" smtClean="0"/>
              <a:t>с </a:t>
            </a:r>
            <a:r>
              <a:rPr lang="ru-RU" sz="2000" dirty="0"/>
              <a:t>27,8% в 2018 г. до 35% в 2022 г.</a:t>
            </a:r>
          </a:p>
          <a:p>
            <a:endParaRPr lang="ru-RU" sz="1000" dirty="0"/>
          </a:p>
          <a:p>
            <a:r>
              <a:rPr lang="ru-RU" sz="2000" b="1" dirty="0"/>
              <a:t>На ДВ за пять лет коэффициент рождаемости первенцев </a:t>
            </a:r>
            <a:r>
              <a:rPr lang="ru-RU" sz="2000" dirty="0"/>
              <a:t>сократился на 20%, а </a:t>
            </a:r>
            <a:r>
              <a:rPr lang="ru-RU" sz="2000" b="1" dirty="0"/>
              <a:t>вторых детей </a:t>
            </a:r>
            <a:r>
              <a:rPr lang="ru-RU" sz="2000" dirty="0"/>
              <a:t>— на 23%</a:t>
            </a:r>
          </a:p>
          <a:p>
            <a:endParaRPr lang="ru-RU" sz="200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4365104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785518" y="4502883"/>
            <a:ext cx="39304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Треть семей (31,8%) – не планирует рождение детей: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материальные проблемы (47,8%)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жилищные проблемы (21,7%)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карьера (17,4%)</a:t>
            </a:r>
          </a:p>
        </p:txBody>
      </p:sp>
    </p:spTree>
    <p:extLst>
      <p:ext uri="{BB962C8B-B14F-4D97-AF65-F5344CB8AC3E}">
        <p14:creationId xmlns:p14="http://schemas.microsoft.com/office/powerpoint/2010/main" val="362861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2657074-A577-D923-6363-6195EDB6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Воспитательная функция</a:t>
            </a: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145F0B-5C77-2E3E-B086-3B13DC0DDA9B}"/>
              </a:ext>
            </a:extLst>
          </p:cNvPr>
          <p:cNvSpPr txBox="1"/>
          <p:nvPr/>
        </p:nvSpPr>
        <p:spPr>
          <a:xfrm>
            <a:off x="785518" y="1412776"/>
            <a:ext cx="79012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Общая характеристика: </a:t>
            </a:r>
            <a:r>
              <a:rPr lang="ru-RU" sz="2000" dirty="0">
                <a:effectLst/>
                <a:ea typeface="Calibri" panose="020F0502020204030204" pitchFamily="34" charset="0"/>
              </a:rPr>
              <a:t>доминируют ценностные установки личного счастья и благополучия вкупе с общественным благополучием</a:t>
            </a:r>
            <a:endParaRPr lang="ru-RU" sz="2000" dirty="0"/>
          </a:p>
        </p:txBody>
      </p:sp>
      <p:graphicFrame>
        <p:nvGraphicFramePr>
          <p:cNvPr id="3" name="Таблица 8">
            <a:extLst>
              <a:ext uri="{FF2B5EF4-FFF2-40B4-BE49-F238E27FC236}">
                <a16:creationId xmlns:a16="http://schemas.microsoft.com/office/drawing/2014/main" xmlns="" id="{F5E11B18-E43D-B429-D55D-F2F0891A0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597222"/>
              </p:ext>
            </p:extLst>
          </p:nvPr>
        </p:nvGraphicFramePr>
        <p:xfrm>
          <a:off x="893468" y="2225341"/>
          <a:ext cx="3827338" cy="4307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7258">
                  <a:extLst>
                    <a:ext uri="{9D8B030D-6E8A-4147-A177-3AD203B41FA5}">
                      <a16:colId xmlns:a16="http://schemas.microsoft.com/office/drawing/2014/main" xmlns="" val="96576681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982019645"/>
                    </a:ext>
                  </a:extLst>
                </a:gridCol>
              </a:tblGrid>
              <a:tr h="383502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Здоровье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4230684"/>
                  </a:ext>
                </a:extLst>
              </a:tr>
              <a:tr h="693457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Счастливая семейная жизнь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0447660"/>
                  </a:ext>
                </a:extLst>
              </a:tr>
              <a:tr h="693457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Материально обеспеченная жизнь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4108040"/>
                  </a:ext>
                </a:extLst>
              </a:tr>
              <a:tr h="383502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Любовь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4530702"/>
                  </a:ext>
                </a:extLst>
              </a:tr>
              <a:tr h="693457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Сохранение мира между народами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6210510"/>
                  </a:ext>
                </a:extLst>
              </a:tr>
              <a:tr h="383502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Интересная работа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4673704"/>
                  </a:ext>
                </a:extLst>
              </a:tr>
              <a:tr h="693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Активная, деятельная жизнь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1772817"/>
                  </a:ext>
                </a:extLst>
              </a:tr>
              <a:tr h="383502">
                <a:tc>
                  <a:txBody>
                    <a:bodyPr/>
                    <a:lstStyle/>
                    <a:p>
                      <a:r>
                        <a:rPr lang="ru-RU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Жизненная мудрость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9539177"/>
                  </a:ext>
                </a:extLst>
              </a:tr>
            </a:tbl>
          </a:graphicData>
        </a:graphic>
      </p:graphicFrame>
      <p:graphicFrame>
        <p:nvGraphicFramePr>
          <p:cNvPr id="4" name="Таблица 8">
            <a:extLst>
              <a:ext uri="{FF2B5EF4-FFF2-40B4-BE49-F238E27FC236}">
                <a16:creationId xmlns:a16="http://schemas.microsoft.com/office/drawing/2014/main" xmlns="" id="{D8DEEADD-53B5-61F9-D2FA-88260819A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73412"/>
              </p:ext>
            </p:extLst>
          </p:nvPr>
        </p:nvGraphicFramePr>
        <p:xfrm>
          <a:off x="4839000" y="2225337"/>
          <a:ext cx="3827338" cy="430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965766817"/>
                    </a:ext>
                  </a:extLst>
                </a:gridCol>
                <a:gridCol w="730994">
                  <a:extLst>
                    <a:ext uri="{9D8B030D-6E8A-4147-A177-3AD203B41FA5}">
                      <a16:colId xmlns:a16="http://schemas.microsoft.com/office/drawing/2014/main" xmlns="" val="982019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Уверенность в себе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732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Удовольствия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4230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044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друзей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4108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Красота природы и искусства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453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621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Общественное признание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467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Равенство для всех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177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Свобода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9539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0532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Рекреационная функция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145F0B-5C77-2E3E-B086-3B13DC0DDA9B}"/>
              </a:ext>
            </a:extLst>
          </p:cNvPr>
          <p:cNvSpPr txBox="1"/>
          <p:nvPr/>
        </p:nvSpPr>
        <p:spPr>
          <a:xfrm>
            <a:off x="785517" y="1352962"/>
            <a:ext cx="81069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Общая характеристика: </a:t>
            </a:r>
            <a:r>
              <a:rPr lang="ru-RU" sz="2000" dirty="0" smtClean="0">
                <a:effectLst/>
                <a:ea typeface="Calibri" panose="020F0502020204030204" pitchFamily="34" charset="0"/>
              </a:rPr>
              <a:t>баланс между активными и пассивными формами досуга; потенциал </a:t>
            </a:r>
            <a:r>
              <a:rPr lang="ru-RU" sz="2000" dirty="0">
                <a:ea typeface="Calibri" panose="020F0502020204030204" pitchFamily="34" charset="0"/>
              </a:rPr>
              <a:t>конфликтности </a:t>
            </a:r>
            <a:r>
              <a:rPr lang="ru-RU" sz="2000" dirty="0" smtClean="0">
                <a:ea typeface="Calibri" panose="020F0502020204030204" pitchFamily="34" charset="0"/>
              </a:rPr>
              <a:t>в «рифе </a:t>
            </a:r>
            <a:r>
              <a:rPr lang="ru-RU" sz="2000" dirty="0">
                <a:ea typeface="Calibri" panose="020F0502020204030204" pitchFamily="34" charset="0"/>
              </a:rPr>
              <a:t>бытовых </a:t>
            </a:r>
            <a:r>
              <a:rPr lang="ru-RU" sz="2000" dirty="0" smtClean="0">
                <a:ea typeface="Calibri" panose="020F0502020204030204" pitchFamily="34" charset="0"/>
              </a:rPr>
              <a:t>проблем»</a:t>
            </a:r>
            <a:endParaRPr lang="ru-RU" sz="20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50FFB63-2F7E-7093-650E-E0AA23A12425}"/>
              </a:ext>
            </a:extLst>
          </p:cNvPr>
          <p:cNvCxnSpPr/>
          <p:nvPr/>
        </p:nvCxnSpPr>
        <p:spPr>
          <a:xfrm>
            <a:off x="4815797" y="2367945"/>
            <a:ext cx="44235" cy="41709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3861048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785518" y="2132856"/>
            <a:ext cx="393049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Половина семей конфликтует:</a:t>
            </a:r>
            <a:endParaRPr lang="ru-RU" sz="2000" b="1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Понимаем друг друга (49,5%)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Бывают конфликты (44,7%)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Не понимаем друг друга, часто соримся (5,8%)</a:t>
            </a:r>
            <a:endParaRPr lang="ru-RU" sz="2000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893468" y="4003998"/>
            <a:ext cx="942228" cy="721146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23,3%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79712" y="4005064"/>
            <a:ext cx="27363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в</a:t>
            </a:r>
            <a:r>
              <a:rPr lang="ru-RU" sz="2000" dirty="0" smtClean="0"/>
              <a:t>озникает мысль о разводе</a:t>
            </a:r>
            <a:endParaRPr lang="ru-RU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785517" y="4797152"/>
            <a:ext cx="39304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67,7% - бытовые проблемы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27,4% - нет взаимопонимания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25,8% - финансовые проблемы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17,7% - воспитание детей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16,1% - вредные привычки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12,9% - жилищная проблема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96446"/>
              </p:ext>
            </p:extLst>
          </p:nvPr>
        </p:nvGraphicFramePr>
        <p:xfrm>
          <a:off x="5059600" y="2564904"/>
          <a:ext cx="3610743" cy="2682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0802"/>
                <a:gridCol w="69994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Общение с </a:t>
                      </a:r>
                      <a:r>
                        <a:rPr lang="ru-RU" sz="1600" dirty="0" smtClean="0">
                          <a:effectLst/>
                        </a:rPr>
                        <a:t>друзьями, прогулки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Отсыпаемся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Выезд на природу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Просмотр ТВ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Кино, клубы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Соцсети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Занимаемся хобби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Читаем книги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Занимаемся спортом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Слушаем музыку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Расслабляемся, выпиваем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994373" y="2132856"/>
            <a:ext cx="3675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Проведение семейного досуга:</a:t>
            </a:r>
            <a:endParaRPr lang="ru-RU" sz="2000" b="1" dirty="0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5059600" y="5373216"/>
            <a:ext cx="1096576" cy="376186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28,4%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300192" y="5373216"/>
            <a:ext cx="1080120" cy="376186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30,4%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7524328" y="5373216"/>
            <a:ext cx="1152128" cy="376186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35,3%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59600" y="5821410"/>
            <a:ext cx="109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Надежда и оптимизм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83736" y="5821410"/>
            <a:ext cx="1096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Тревога и </a:t>
            </a:r>
            <a:r>
              <a:rPr lang="ru-RU" sz="1400" b="1" dirty="0" err="1" smtClean="0"/>
              <a:t>неуверен-ность</a:t>
            </a:r>
            <a:endParaRPr lang="ru-RU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502424" y="5821410"/>
            <a:ext cx="109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Без особых надежд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5197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Экономическая функция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145F0B-5C77-2E3E-B086-3B13DC0DDA9B}"/>
              </a:ext>
            </a:extLst>
          </p:cNvPr>
          <p:cNvSpPr txBox="1"/>
          <p:nvPr/>
        </p:nvSpPr>
        <p:spPr>
          <a:xfrm>
            <a:off x="785517" y="1352962"/>
            <a:ext cx="81069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Общая характеристика: </a:t>
            </a:r>
            <a:r>
              <a:rPr lang="ru-RU" sz="2000" dirty="0" smtClean="0">
                <a:effectLst/>
                <a:ea typeface="Calibri" panose="020F0502020204030204" pitchFamily="34" charset="0"/>
              </a:rPr>
              <a:t>проблемное поле жизнедеятельности связано с уровнем материальной обеспеченности молодой семьи</a:t>
            </a:r>
            <a:endParaRPr lang="ru-RU" sz="20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50FFB63-2F7E-7093-650E-E0AA23A12425}"/>
              </a:ext>
            </a:extLst>
          </p:cNvPr>
          <p:cNvCxnSpPr/>
          <p:nvPr/>
        </p:nvCxnSpPr>
        <p:spPr>
          <a:xfrm>
            <a:off x="4815797" y="2276872"/>
            <a:ext cx="44235" cy="41709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3284984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Блок-схема: альтернативный процесс 2"/>
          <p:cNvSpPr/>
          <p:nvPr/>
        </p:nvSpPr>
        <p:spPr>
          <a:xfrm>
            <a:off x="893468" y="2187359"/>
            <a:ext cx="942228" cy="784138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50368" y="2132856"/>
            <a:ext cx="27363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/>
              <a:t>Уровень жизни средний – хватает на основные продукты и одежду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785517" y="4797152"/>
            <a:ext cx="393049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Л</a:t>
            </a:r>
            <a:r>
              <a:rPr lang="ru-RU" sz="2000" dirty="0" smtClean="0"/>
              <a:t>ичные </a:t>
            </a:r>
            <a:r>
              <a:rPr lang="ru-RU" sz="2000" dirty="0"/>
              <a:t>проблемы в значительной степени превалируют над ценностями общественной безопасности и международной стабильности</a:t>
            </a:r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994373" y="2132856"/>
            <a:ext cx="3049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Проблемное поле жизни:</a:t>
            </a:r>
            <a:endParaRPr lang="ru-RU" sz="20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32972"/>
              </p:ext>
            </p:extLst>
          </p:nvPr>
        </p:nvGraphicFramePr>
        <p:xfrm>
          <a:off x="5107934" y="2565826"/>
          <a:ext cx="3578866" cy="384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8442"/>
                <a:gridCol w="730424"/>
              </a:tblGrid>
              <a:tr h="21806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Достойная оплата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68,9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Рост цен на товары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60,2</a:t>
                      </a:r>
                      <a:endParaRPr lang="ru-RU" sz="1600" dirty="0"/>
                    </a:p>
                  </a:txBody>
                  <a:tcPr/>
                </a:tc>
              </a:tr>
              <a:tr h="12356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Здравоохранение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53,4</a:t>
                      </a:r>
                      <a:endParaRPr lang="ru-RU" sz="1600" dirty="0"/>
                    </a:p>
                  </a:txBody>
                  <a:tcPr/>
                </a:tc>
              </a:tr>
              <a:tr h="14832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Жилищная проблема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41,7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События на Украине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39,8</a:t>
                      </a:r>
                      <a:endParaRPr lang="ru-RU" sz="1600" dirty="0"/>
                    </a:p>
                  </a:txBody>
                  <a:tcPr/>
                </a:tc>
              </a:tr>
              <a:tr h="125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Безработица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36,9</a:t>
                      </a:r>
                      <a:endParaRPr lang="ru-RU" sz="1600" dirty="0"/>
                    </a:p>
                  </a:txBody>
                  <a:tcPr/>
                </a:tc>
              </a:tr>
              <a:tr h="1506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Нет уверенности в завтра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36,9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Состояние ЖКХ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35,9</a:t>
                      </a:r>
                      <a:endParaRPr lang="ru-RU" sz="1600" dirty="0"/>
                    </a:p>
                  </a:txBody>
                  <a:tcPr/>
                </a:tc>
              </a:tr>
              <a:tr h="12811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Международная обстановка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35,0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Низкий уровень жизни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35,0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Благоустройство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31,1</a:t>
                      </a:r>
                      <a:endParaRPr lang="ru-RU" sz="1600" dirty="0"/>
                    </a:p>
                  </a:txBody>
                  <a:tcPr/>
                </a:tc>
              </a:tr>
              <a:tr h="13038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Коррупция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22,3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Алкоголизм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18,5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Состояние культуры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18,5</a:t>
                      </a:r>
                      <a:endParaRPr lang="ru-RU" sz="1600" dirty="0"/>
                    </a:p>
                  </a:txBody>
                  <a:tcPr/>
                </a:tc>
              </a:tr>
              <a:tr h="13265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600" smtClean="0"/>
                        <a:t>Получение 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</a:pPr>
                      <a:r>
                        <a:rPr lang="ru-RU" sz="1600" dirty="0" smtClean="0"/>
                        <a:t>16,5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4681395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Блок-схема: альтернативный процесс 27"/>
          <p:cNvSpPr/>
          <p:nvPr/>
        </p:nvSpPr>
        <p:spPr>
          <a:xfrm>
            <a:off x="893468" y="3583770"/>
            <a:ext cx="942228" cy="784138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80%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50368" y="3529267"/>
            <a:ext cx="27363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/>
              <a:t>Не имеют сбережений (хотя бы прожить какое-то время)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6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12">
            <a:extLst>
              <a:ext uri="{FF2B5EF4-FFF2-40B4-BE49-F238E27FC236}">
                <a16:creationId xmlns:a16="http://schemas.microsoft.com/office/drawing/2014/main" xmlns="" id="{2E6C61AC-36C4-0C0E-EE0A-35EE615F3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220" y="284163"/>
            <a:ext cx="582613" cy="10239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/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xmlns="" id="{79BF0ABB-631D-5FDC-C3CF-FE6BDC1F3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19" y="584200"/>
            <a:ext cx="810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Правовая защищенность семьи</a:t>
            </a:r>
            <a:endParaRPr 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xmlns="" id="{B2BA7412-9CB9-D4D2-BA98-EF474EA2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518" y="1308100"/>
            <a:ext cx="7901282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xmlns="" id="{23511510-B3BC-E0B3-B38C-9D7DC6278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8" y="252413"/>
            <a:ext cx="1165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145F0B-5C77-2E3E-B086-3B13DC0DDA9B}"/>
              </a:ext>
            </a:extLst>
          </p:cNvPr>
          <p:cNvSpPr txBox="1"/>
          <p:nvPr/>
        </p:nvSpPr>
        <p:spPr>
          <a:xfrm>
            <a:off x="785517" y="1352962"/>
            <a:ext cx="81069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Общая характеристика: </a:t>
            </a:r>
            <a:r>
              <a:rPr lang="ru-RU" sz="2000" dirty="0" smtClean="0">
                <a:effectLst/>
                <a:ea typeface="Calibri" panose="020F0502020204030204" pitchFamily="34" charset="0"/>
              </a:rPr>
              <a:t>при доминировании самооценок о знании своих прав большинство испытывали проблемы при их реализации</a:t>
            </a:r>
            <a:endParaRPr lang="ru-RU" sz="20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50FFB63-2F7E-7093-650E-E0AA23A12425}"/>
              </a:ext>
            </a:extLst>
          </p:cNvPr>
          <p:cNvCxnSpPr/>
          <p:nvPr/>
        </p:nvCxnSpPr>
        <p:spPr>
          <a:xfrm>
            <a:off x="4815797" y="2276872"/>
            <a:ext cx="44235" cy="41709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3140968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Блок-схема: альтернативный процесс 2"/>
          <p:cNvSpPr/>
          <p:nvPr/>
        </p:nvSpPr>
        <p:spPr>
          <a:xfrm>
            <a:off x="893468" y="2187359"/>
            <a:ext cx="942228" cy="784138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59%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50368" y="2132856"/>
            <a:ext cx="27363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владеют информацией о своих </a:t>
            </a:r>
            <a:r>
              <a:rPr lang="ru-RU" dirty="0" smtClean="0"/>
              <a:t>правах в полном объеме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94373" y="2132856"/>
            <a:ext cx="39070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Проблемы при реализации прав:</a:t>
            </a:r>
            <a:endParaRPr lang="ru-RU" sz="2000" b="1" dirty="0"/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4365104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Блок-схема: альтернативный процесс 27"/>
          <p:cNvSpPr/>
          <p:nvPr/>
        </p:nvSpPr>
        <p:spPr>
          <a:xfrm>
            <a:off x="893468" y="3356992"/>
            <a:ext cx="942228" cy="784138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50368" y="3284984"/>
            <a:ext cx="27363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/>
              <a:t>Испытывали </a:t>
            </a:r>
            <a:r>
              <a:rPr lang="ru-RU" dirty="0"/>
              <a:t>проблемы при реализации своих прав </a:t>
            </a:r>
            <a:r>
              <a:rPr lang="ru-RU" dirty="0" smtClean="0"/>
              <a:t>за последние 2 года</a:t>
            </a:r>
            <a:endParaRPr lang="ru-RU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18B0D7CC-BB31-0D12-B18A-DDCE0CBF669C}"/>
              </a:ext>
            </a:extLst>
          </p:cNvPr>
          <p:cNvCxnSpPr>
            <a:cxnSpLocks/>
          </p:cNvCxnSpPr>
          <p:nvPr/>
        </p:nvCxnSpPr>
        <p:spPr>
          <a:xfrm flipH="1">
            <a:off x="785518" y="5475511"/>
            <a:ext cx="38584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Блок-схема: альтернативный процесс 19"/>
          <p:cNvSpPr/>
          <p:nvPr/>
        </p:nvSpPr>
        <p:spPr>
          <a:xfrm>
            <a:off x="893468" y="4521902"/>
            <a:ext cx="942228" cy="784138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55%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50368" y="4467399"/>
            <a:ext cx="27363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/>
              <a:t>Не чувствуют </a:t>
            </a:r>
            <a:r>
              <a:rPr lang="ru-RU" dirty="0"/>
              <a:t>себя </a:t>
            </a:r>
            <a:r>
              <a:rPr lang="ru-RU" dirty="0" smtClean="0"/>
              <a:t>защищенными </a:t>
            </a:r>
            <a:r>
              <a:rPr lang="ru-RU" dirty="0"/>
              <a:t>со стороны государства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893468" y="5691535"/>
            <a:ext cx="942228" cy="784138"/>
          </a:xfrm>
          <a:prstGeom prst="flowChartAlternateProcess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45%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E2DA830-9C05-08F0-8F0D-05A06E7D61C7}"/>
              </a:ext>
            </a:extLst>
          </p:cNvPr>
          <p:cNvSpPr txBox="1"/>
          <p:nvPr/>
        </p:nvSpPr>
        <p:spPr>
          <a:xfrm>
            <a:off x="1950368" y="5619527"/>
            <a:ext cx="27363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/>
              <a:t>Отмечают о нуждаемости семьи в социальной поддержке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310379182"/>
              </p:ext>
            </p:extLst>
          </p:nvPr>
        </p:nvGraphicFramePr>
        <p:xfrm>
          <a:off x="4988935" y="2320807"/>
          <a:ext cx="3872853" cy="442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590</Words>
  <Application>Microsoft Office PowerPoint</Application>
  <PresentationFormat>Экран (4:3)</PresentationFormat>
  <Paragraphs>167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Владимирович</dc:creator>
  <cp:lastModifiedBy>Grisvi@gmail.com</cp:lastModifiedBy>
  <cp:revision>152</cp:revision>
  <cp:lastPrinted>2021-06-24T04:46:49Z</cp:lastPrinted>
  <dcterms:created xsi:type="dcterms:W3CDTF">2021-04-19T20:26:45Z</dcterms:created>
  <dcterms:modified xsi:type="dcterms:W3CDTF">2023-03-21T02:37:18Z</dcterms:modified>
</cp:coreProperties>
</file>